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sldIdLst>
    <p:sldId id="310" r:id="rId2"/>
    <p:sldId id="327" r:id="rId3"/>
    <p:sldId id="372" r:id="rId4"/>
    <p:sldId id="374" r:id="rId5"/>
    <p:sldId id="260" r:id="rId6"/>
    <p:sldId id="267" r:id="rId7"/>
    <p:sldId id="365" r:id="rId8"/>
    <p:sldId id="381" r:id="rId9"/>
    <p:sldId id="396" r:id="rId10"/>
    <p:sldId id="397" r:id="rId11"/>
    <p:sldId id="375" r:id="rId12"/>
    <p:sldId id="34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352" r:id="rId25"/>
    <p:sldId id="377" r:id="rId26"/>
    <p:sldId id="390" r:id="rId27"/>
    <p:sldId id="391" r:id="rId28"/>
    <p:sldId id="392" r:id="rId29"/>
    <p:sldId id="393" r:id="rId30"/>
    <p:sldId id="334" r:id="rId31"/>
    <p:sldId id="395" r:id="rId32"/>
    <p:sldId id="394" r:id="rId33"/>
    <p:sldId id="258" r:id="rId34"/>
    <p:sldId id="363" r:id="rId35"/>
    <p:sldId id="386" r:id="rId36"/>
    <p:sldId id="355" r:id="rId37"/>
    <p:sldId id="316" r:id="rId38"/>
    <p:sldId id="311" r:id="rId39"/>
    <p:sldId id="340" r:id="rId40"/>
    <p:sldId id="409" r:id="rId41"/>
    <p:sldId id="410" r:id="rId42"/>
    <p:sldId id="411" r:id="rId43"/>
    <p:sldId id="412" r:id="rId44"/>
    <p:sldId id="413" r:id="rId45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8" autoAdjust="0"/>
    <p:restoredTop sz="94660"/>
  </p:normalViewPr>
  <p:slideViewPr>
    <p:cSldViewPr>
      <p:cViewPr varScale="1">
        <p:scale>
          <a:sx n="72" d="100"/>
          <a:sy n="72" d="100"/>
        </p:scale>
        <p:origin x="912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2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1263" cy="376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8D661DA0-319E-4975-863F-110B4BDED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8087" cy="3763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Amityville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D661DA0-319E-4975-863F-110B4BDEDB8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9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8C5D57-BC2E-4762-B8B2-EBA50AC712A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FA907967-566B-4642-9CFB-5E5C2F2E5232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4DCBE4A-F879-48FD-8FAA-89D5C1D531BF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224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81B17F-8366-4E14-9B3F-5DB3D1593A40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0E66063-D37F-471C-B830-7C6B292D9B27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D860C04-03BF-49B0-9DA5-18F511E025A8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30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369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8087" cy="3763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D661DA0-319E-4975-863F-110B4BDEDB8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16BE08-80C2-4FBB-9B2C-D863C1E3A8D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9675" cy="3765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1888" cy="45196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958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516BE08-80C2-4FBB-9B2C-D863C1E3A8DE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9675" cy="37655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1888" cy="451961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7418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8087" cy="3763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D661DA0-319E-4975-863F-110B4BDEDB8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5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8087" cy="3763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D661DA0-319E-4975-863F-110B4BDEDB8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4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0DFC4-6F1C-4022-B70B-0158429D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E8957-2EE4-401D-9734-6BDF14191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0913" y="301625"/>
            <a:ext cx="2265362" cy="6448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5275" cy="6448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684E-C7BE-47EA-9432-179201E2D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3BA9C-0AF1-47A9-AB4D-1B316D846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5C4FF-A4A2-4940-9CB7-67D7061B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4525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6112" cy="4981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9FBEA-674A-49CF-8072-EA28E808D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9109A-E663-428B-9817-2DE1D40F6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7A87C-69D2-4A25-AF81-61EE24412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84146-65D1-4720-B6B3-DF2D8B7B0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D78A6-6612-44DA-BDBB-613517EDD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EB7BA-0CD1-4CE2-A46F-7504B518F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3037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3037" cy="498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9975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CD3461-4385-4A42-B673-60865B992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Lucida Sans" pitchFamily="34" charset="0"/>
          <a:cs typeface="Arial Unicode M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Lucida Sans" pitchFamily="34" charset="0"/>
          <a:cs typeface="Arial Unicode M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Lucida Sans" pitchFamily="34" charset="0"/>
          <a:cs typeface="Arial Unicode M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Lucida Sans" pitchFamily="34" charset="0"/>
          <a:cs typeface="Arial Unicode MS" charset="0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x.somassbu.org/products/kml/OldInletBreach.kml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002459" y="688791"/>
            <a:ext cx="7956024" cy="347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Book Antiqua" pitchFamily="18" charset="0"/>
              </a:rPr>
              <a:t>The </a:t>
            </a:r>
            <a:r>
              <a:rPr lang="en-US" sz="2400" b="1" u="sng" dirty="0" smtClean="0">
                <a:solidFill>
                  <a:schemeClr val="tx1"/>
                </a:solidFill>
                <a:latin typeface="Book Antiqua" pitchFamily="18" charset="0"/>
              </a:rPr>
              <a:t>Great South Bay and the New </a:t>
            </a:r>
            <a:r>
              <a:rPr lang="en-US" sz="2400" b="1" u="sng" dirty="0">
                <a:solidFill>
                  <a:schemeClr val="tx1"/>
                </a:solidFill>
                <a:latin typeface="Book Antiqua" pitchFamily="18" charset="0"/>
              </a:rPr>
              <a:t>Inlet </a:t>
            </a:r>
          </a:p>
          <a:p>
            <a:pPr algn="ctr"/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Bellport Middle School, </a:t>
            </a:r>
            <a:r>
              <a:rPr lang="en-US" sz="2000" b="1" smtClean="0">
                <a:solidFill>
                  <a:schemeClr val="tx1"/>
                </a:solidFill>
                <a:latin typeface="Book Antiqua" pitchFamily="18" charset="0"/>
              </a:rPr>
              <a:t>Dec </a:t>
            </a:r>
            <a:r>
              <a:rPr lang="en-US" sz="2000" b="1" smtClean="0">
                <a:solidFill>
                  <a:schemeClr val="tx1"/>
                </a:solidFill>
                <a:latin typeface="Book Antiqua" pitchFamily="18" charset="0"/>
              </a:rPr>
              <a:t>21</a:t>
            </a:r>
            <a:r>
              <a:rPr lang="en-US" sz="2000" b="1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2013</a:t>
            </a:r>
            <a:endParaRPr lang="en-US" sz="2000" b="1" dirty="0">
              <a:solidFill>
                <a:schemeClr val="tx1"/>
              </a:solidFill>
              <a:latin typeface="Book Antiqua" pitchFamily="18" charset="0"/>
            </a:endParaRPr>
          </a:p>
          <a:p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Charles Flagg, Roger </a:t>
            </a:r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Flood, 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Robert Wilson and Dong-Ming Yang</a:t>
            </a:r>
          </a:p>
          <a:p>
            <a:endParaRPr lang="en-US" b="1" dirty="0">
              <a:solidFill>
                <a:schemeClr val="tx1"/>
              </a:solidFill>
              <a:latin typeface="Book Antiqu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Pilots:  Rich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Giannotti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, Charles Flagg, Don Richards &amp;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Vinny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Petruso</a:t>
            </a:r>
            <a:endParaRPr lang="en-US" b="1" dirty="0">
              <a:solidFill>
                <a:schemeClr val="tx1"/>
              </a:solidFill>
              <a:latin typeface="Book Antiqua" pitchFamily="18" charset="0"/>
            </a:endParaRPr>
          </a:p>
          <a:p>
            <a:endParaRPr lang="en-US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Photographers:    Charles Flagg, Rich </a:t>
            </a:r>
            <a:r>
              <a:rPr lang="en-US" b="1" dirty="0" err="1">
                <a:solidFill>
                  <a:schemeClr val="tx1"/>
                </a:solidFill>
                <a:latin typeface="Book Antiqua" pitchFamily="18" charset="0"/>
              </a:rPr>
              <a:t>Weissman</a:t>
            </a:r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Mike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Ferrigno</a:t>
            </a:r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, </a:t>
            </a:r>
            <a:endParaRPr lang="en-US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				Justin </a:t>
            </a:r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Flagg, 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Brian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Wasser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, Jamie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Shreeve</a:t>
            </a:r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 John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Vahey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, </a:t>
            </a:r>
          </a:p>
          <a:p>
            <a:r>
              <a:rPr lang="en-US" b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			Brad Furman, Chris </a:t>
            </a:r>
            <a:r>
              <a:rPr lang="en-US" b="1" dirty="0" err="1" smtClean="0">
                <a:solidFill>
                  <a:schemeClr val="tx1"/>
                </a:solidFill>
                <a:latin typeface="Book Antiqua" pitchFamily="18" charset="0"/>
              </a:rPr>
              <a:t>Gobler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 and Mike Busch</a:t>
            </a:r>
            <a:endParaRPr lang="en-US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123" name="Picture 3" descr="C:\Flagg\Logos\NYS_DO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4913" y="5627687"/>
            <a:ext cx="122713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Flagg\Logos\FI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513" y="5551487"/>
            <a:ext cx="12763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Flagg\Logos\Sea_Grant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313" y="5551487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Flagg\Logos\SoMAS_Logo_noSBU_color_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713" y="5703887"/>
            <a:ext cx="28352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2906713" y="6980238"/>
            <a:ext cx="40132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FF0000"/>
                </a:solidFill>
              </a:rPr>
              <a:t>http://po.msrc.sunysb.edu/GSB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2" y="198437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6912" y="2332037"/>
            <a:ext cx="167225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Photos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179165" y="2103437"/>
            <a:ext cx="385147" cy="40358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3744912" y="2179637"/>
            <a:ext cx="762001" cy="32738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354512" y="579437"/>
            <a:ext cx="0" cy="59436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724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4"/>
          <a:stretch/>
        </p:blipFill>
        <p:spPr>
          <a:xfrm>
            <a:off x="17643" y="2255837"/>
            <a:ext cx="4870269" cy="4008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3" t="18060" r="16498" b="19031"/>
          <a:stretch/>
        </p:blipFill>
        <p:spPr>
          <a:xfrm>
            <a:off x="4635817" y="2269331"/>
            <a:ext cx="5410200" cy="3981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3943" y="1341437"/>
            <a:ext cx="45961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Bathymetric (Depth) 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Surveying</a:t>
            </a:r>
          </a:p>
        </p:txBody>
      </p:sp>
    </p:spTree>
    <p:extLst>
      <p:ext uri="{BB962C8B-B14F-4D97-AF65-F5344CB8AC3E}">
        <p14:creationId xmlns:p14="http://schemas.microsoft.com/office/powerpoint/2010/main" val="10248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Flagg\Great South Bay Project\Old_Inlet_Breach\Breach_survey\May_30_2013_bathyz.png"/>
          <p:cNvPicPr>
            <a:picLocks noChangeAspect="1" noChangeArrowheads="1"/>
          </p:cNvPicPr>
          <p:nvPr/>
        </p:nvPicPr>
        <p:blipFill>
          <a:blip r:embed="rId2" cstate="print"/>
          <a:srcRect l="19408" r="19491"/>
          <a:stretch>
            <a:fillRect/>
          </a:stretch>
        </p:blipFill>
        <p:spPr bwMode="auto">
          <a:xfrm>
            <a:off x="26352" y="994744"/>
            <a:ext cx="4520407" cy="56358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54312" y="468686"/>
            <a:ext cx="4100803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Bathymetric Surveying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6" t="4254" r="7933" b="1038"/>
          <a:stretch/>
        </p:blipFill>
        <p:spPr>
          <a:xfrm>
            <a:off x="4506911" y="1189037"/>
            <a:ext cx="5568497" cy="5441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208291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521" y="297312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9241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333316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7166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15026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3795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71587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332898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19723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077912" y="808037"/>
            <a:ext cx="7430239" cy="275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Topics</a:t>
            </a:r>
            <a:endParaRPr lang="en-US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The breach and the evolution </a:t>
            </a:r>
            <a:r>
              <a:rPr lang="en-US" sz="2400" b="1" dirty="0">
                <a:solidFill>
                  <a:schemeClr val="tx1"/>
                </a:solidFill>
                <a:latin typeface="Book Antiqua" pitchFamily="18" charset="0"/>
              </a:rPr>
              <a:t>of the New 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</a:t>
            </a:r>
            <a:endParaRPr lang="en-US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chemeClr val="tx1"/>
              </a:solidFill>
              <a:latin typeface="Book Antiqua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Bathymetric and Velocity Survey Results</a:t>
            </a:r>
          </a:p>
          <a:p>
            <a:pPr>
              <a:buFont typeface="Wingdings" pitchFamily="2" charset="2"/>
              <a:buChar char="§"/>
            </a:pPr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Salinity and Changes in Bay-Ocean Exchange</a:t>
            </a:r>
          </a:p>
          <a:p>
            <a:endParaRPr lang="en-US" b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45386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19768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58638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14266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19632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9118" y="198437"/>
            <a:ext cx="708238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</p:spTree>
    <p:extLst>
      <p:ext uri="{BB962C8B-B14F-4D97-AF65-F5344CB8AC3E}">
        <p14:creationId xmlns:p14="http://schemas.microsoft.com/office/powerpoint/2010/main" val="30909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8912" y="503237"/>
            <a:ext cx="708238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Inlet Bottom Profiles Across the Deepest  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7003" r="5928" b="4009"/>
          <a:stretch/>
        </p:blipFill>
        <p:spPr>
          <a:xfrm>
            <a:off x="1113905" y="1265237"/>
            <a:ext cx="7772401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3312" y="5380037"/>
            <a:ext cx="1588897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Latest Profile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Nov 6, 2013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5421312" y="5380037"/>
            <a:ext cx="7620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5" y="462522"/>
            <a:ext cx="8737601" cy="65532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109880" y="4093954"/>
            <a:ext cx="1630017" cy="1426365"/>
          </a:xfrm>
          <a:custGeom>
            <a:avLst/>
            <a:gdLst>
              <a:gd name="connsiteX0" fmla="*/ 0 w 1630017"/>
              <a:gd name="connsiteY0" fmla="*/ 13252 h 1426365"/>
              <a:gd name="connsiteX1" fmla="*/ 251791 w 1630017"/>
              <a:gd name="connsiteY1" fmla="*/ 159026 h 1426365"/>
              <a:gd name="connsiteX2" fmla="*/ 424070 w 1630017"/>
              <a:gd name="connsiteY2" fmla="*/ 410817 h 1426365"/>
              <a:gd name="connsiteX3" fmla="*/ 622852 w 1630017"/>
              <a:gd name="connsiteY3" fmla="*/ 861391 h 1426365"/>
              <a:gd name="connsiteX4" fmla="*/ 742122 w 1630017"/>
              <a:gd name="connsiteY4" fmla="*/ 1166191 h 1426365"/>
              <a:gd name="connsiteX5" fmla="*/ 914400 w 1630017"/>
              <a:gd name="connsiteY5" fmla="*/ 1417983 h 1426365"/>
              <a:gd name="connsiteX6" fmla="*/ 1060174 w 1630017"/>
              <a:gd name="connsiteY6" fmla="*/ 1311965 h 1426365"/>
              <a:gd name="connsiteX7" fmla="*/ 1311965 w 1630017"/>
              <a:gd name="connsiteY7" fmla="*/ 795130 h 1426365"/>
              <a:gd name="connsiteX8" fmla="*/ 1364974 w 1630017"/>
              <a:gd name="connsiteY8" fmla="*/ 477078 h 1426365"/>
              <a:gd name="connsiteX9" fmla="*/ 1497496 w 1630017"/>
              <a:gd name="connsiteY9" fmla="*/ 212035 h 1426365"/>
              <a:gd name="connsiteX10" fmla="*/ 1630017 w 1630017"/>
              <a:gd name="connsiteY10" fmla="*/ 0 h 1426365"/>
              <a:gd name="connsiteX11" fmla="*/ 1630017 w 1630017"/>
              <a:gd name="connsiteY11" fmla="*/ 0 h 14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0017" h="1426365">
                <a:moveTo>
                  <a:pt x="0" y="13252"/>
                </a:moveTo>
                <a:cubicBezTo>
                  <a:pt x="90556" y="53008"/>
                  <a:pt x="181113" y="92765"/>
                  <a:pt x="251791" y="159026"/>
                </a:cubicBezTo>
                <a:cubicBezTo>
                  <a:pt x="322469" y="225287"/>
                  <a:pt x="362227" y="293756"/>
                  <a:pt x="424070" y="410817"/>
                </a:cubicBezTo>
                <a:cubicBezTo>
                  <a:pt x="485913" y="527878"/>
                  <a:pt x="569843" y="735495"/>
                  <a:pt x="622852" y="861391"/>
                </a:cubicBezTo>
                <a:cubicBezTo>
                  <a:pt x="675861" y="987287"/>
                  <a:pt x="693531" y="1073426"/>
                  <a:pt x="742122" y="1166191"/>
                </a:cubicBezTo>
                <a:cubicBezTo>
                  <a:pt x="790713" y="1258956"/>
                  <a:pt x="861391" y="1393687"/>
                  <a:pt x="914400" y="1417983"/>
                </a:cubicBezTo>
                <a:cubicBezTo>
                  <a:pt x="967409" y="1442279"/>
                  <a:pt x="993913" y="1415774"/>
                  <a:pt x="1060174" y="1311965"/>
                </a:cubicBezTo>
                <a:cubicBezTo>
                  <a:pt x="1126435" y="1208156"/>
                  <a:pt x="1261165" y="934278"/>
                  <a:pt x="1311965" y="795130"/>
                </a:cubicBezTo>
                <a:cubicBezTo>
                  <a:pt x="1362765" y="655982"/>
                  <a:pt x="1334052" y="574261"/>
                  <a:pt x="1364974" y="477078"/>
                </a:cubicBezTo>
                <a:cubicBezTo>
                  <a:pt x="1395896" y="379895"/>
                  <a:pt x="1453322" y="291548"/>
                  <a:pt x="1497496" y="212035"/>
                </a:cubicBezTo>
                <a:cubicBezTo>
                  <a:pt x="1541670" y="132522"/>
                  <a:pt x="1630017" y="0"/>
                  <a:pt x="1630017" y="0"/>
                </a:cubicBezTo>
                <a:lnTo>
                  <a:pt x="1630017" y="0"/>
                </a:lnTo>
              </a:path>
            </a:pathLst>
          </a:cu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9480" y="4322554"/>
            <a:ext cx="69762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24679" y="1341437"/>
            <a:ext cx="119776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Inlet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~400 m</a:t>
            </a:r>
            <a:r>
              <a:rPr lang="en-US" b="1" baseline="30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baseline="300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1312" y="3048869"/>
            <a:ext cx="3050835" cy="1380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Island Inlet ~ 4000 m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Moriches Inlet     ~ 800 m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Total	     ~ 4800 m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baseline="30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869112" y="4084637"/>
            <a:ext cx="1298235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994196" y="5141754"/>
            <a:ext cx="329949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Inlet is ~ 8% of  Tota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7823029" y="1645238"/>
            <a:ext cx="470660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003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2" y="808037"/>
            <a:ext cx="3669209" cy="6523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6913"/>
          <a:stretch/>
        </p:blipFill>
        <p:spPr>
          <a:xfrm>
            <a:off x="4506912" y="2255837"/>
            <a:ext cx="5296036" cy="3901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8912" y="274637"/>
            <a:ext cx="798327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Velocity Survey of the Inlet, November 17,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3467" y="1179380"/>
            <a:ext cx="5486400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Acoustic Doppler Current Profiler (ADCP) mounted on a 14’ skiff.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6512" y="6394489"/>
            <a:ext cx="362150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1200 kHz RDI Workhorse ADCP</a:t>
            </a:r>
          </a:p>
        </p:txBody>
      </p:sp>
    </p:spTree>
    <p:extLst>
      <p:ext uri="{BB962C8B-B14F-4D97-AF65-F5344CB8AC3E}">
        <p14:creationId xmlns:p14="http://schemas.microsoft.com/office/powerpoint/2010/main" val="2835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t="41936" r="19905" b="1617"/>
          <a:stretch/>
        </p:blipFill>
        <p:spPr>
          <a:xfrm>
            <a:off x="2068512" y="1646237"/>
            <a:ext cx="5410200" cy="4733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1712" y="412099"/>
            <a:ext cx="798327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Velocity Survey of the Inlet, November 17,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4912" y="1178060"/>
            <a:ext cx="144623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Boat Track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9671" y="6280490"/>
            <a:ext cx="6189515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70 round trips across main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transect 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from slack after high water to slack after low water.</a:t>
            </a:r>
            <a:endParaRPr lang="en-US" sz="2000" b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4112" y="274637"/>
            <a:ext cx="798327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Velocity Survey of the Inlet, November 17,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4902" r="11540" b="4416"/>
          <a:stretch/>
        </p:blipFill>
        <p:spPr>
          <a:xfrm>
            <a:off x="239712" y="1112837"/>
            <a:ext cx="4191000" cy="6329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384" r="7288" b="4163"/>
          <a:stretch/>
        </p:blipFill>
        <p:spPr>
          <a:xfrm>
            <a:off x="4202112" y="1112837"/>
            <a:ext cx="5570164" cy="4509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5210" y="5867262"/>
            <a:ext cx="5336717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Maximum observed current: 2.2 m/s (4.7 </a:t>
            </a:r>
            <a:r>
              <a:rPr lang="en-US" sz="2000" b="1" dirty="0" err="1" smtClean="0">
                <a:solidFill>
                  <a:schemeClr val="tx1"/>
                </a:solidFill>
                <a:latin typeface="Book Antiqua" pitchFamily="18" charset="0"/>
              </a:rPr>
              <a:t>kts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Maximum ebb transport: 445 m</a:t>
            </a:r>
            <a:r>
              <a:rPr lang="en-US" sz="2000" b="1" baseline="30000" dirty="0" smtClean="0">
                <a:solidFill>
                  <a:schemeClr val="tx1"/>
                </a:solidFill>
                <a:latin typeface="Book Antiqu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/s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Total ebb transport: 6.8 x 10</a:t>
            </a:r>
            <a:r>
              <a:rPr lang="en-US" sz="2000" b="1" baseline="30000" dirty="0" smtClean="0">
                <a:solidFill>
                  <a:schemeClr val="tx1"/>
                </a:solidFill>
                <a:latin typeface="Book Antiqua" pitchFamily="18" charset="0"/>
              </a:rPr>
              <a:t>6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 m</a:t>
            </a:r>
            <a:r>
              <a:rPr lang="en-US" sz="2000" b="1" baseline="30000" dirty="0" smtClean="0">
                <a:solidFill>
                  <a:schemeClr val="tx1"/>
                </a:solidFill>
                <a:latin typeface="Book Antiqua" pitchFamily="18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2678112" y="321502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512" y="1722437"/>
            <a:ext cx="774571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m/s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15275" r="5205" b="18053"/>
          <a:stretch/>
        </p:blipFill>
        <p:spPr>
          <a:xfrm>
            <a:off x="696912" y="208627"/>
            <a:ext cx="8753475" cy="488566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H="1" flipV="1">
            <a:off x="8042328" y="2384757"/>
            <a:ext cx="366974" cy="2667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258644" y="2717493"/>
            <a:ext cx="739305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 Antiqua" pitchFamily="18" charset="0"/>
              </a:rPr>
              <a:t>New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Book Antiqua" pitchFamily="18" charset="0"/>
              </a:rPr>
              <a:t>Inlet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549" y="5151437"/>
            <a:ext cx="8153400" cy="20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Tidal range at Bellport on November 17 was </a:t>
            </a:r>
            <a:r>
              <a:rPr lang="en-US" sz="2000" b="1" u="sng" dirty="0" smtClean="0">
                <a:solidFill>
                  <a:schemeClr val="tx1"/>
                </a:solidFill>
                <a:latin typeface="Book Antiqua" pitchFamily="18" charset="0"/>
              </a:rPr>
              <a:t>0.39 m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, so the area directly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affected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by the transport through the inlet was </a:t>
            </a:r>
            <a:endParaRPr lang="en-US" sz="20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endParaRPr lang="en-US" sz="20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Book Antiqua" pitchFamily="18" charset="0"/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		6.8 x 10</a:t>
            </a:r>
            <a:r>
              <a:rPr lang="en-US" sz="2000" b="1" baseline="30000" dirty="0" smtClean="0">
                <a:solidFill>
                  <a:schemeClr val="tx1"/>
                </a:solidFill>
                <a:latin typeface="Book Antiqua" pitchFamily="18" charset="0"/>
              </a:rPr>
              <a:t>6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 m</a:t>
            </a:r>
            <a:r>
              <a:rPr lang="en-US" sz="2000" b="1" baseline="30000" dirty="0" smtClean="0">
                <a:solidFill>
                  <a:schemeClr val="tx1"/>
                </a:solidFill>
                <a:latin typeface="Book Antiqu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 /0.39 m = </a:t>
            </a:r>
            <a:r>
              <a:rPr lang="en-US" sz="2000" b="1" u="sng" dirty="0" smtClean="0">
                <a:solidFill>
                  <a:schemeClr val="tx1"/>
                </a:solidFill>
                <a:latin typeface="Book Antiqua" pitchFamily="18" charset="0"/>
              </a:rPr>
              <a:t>17.6 km</a:t>
            </a:r>
            <a:r>
              <a:rPr lang="en-US" sz="2000" b="1" u="sng" baseline="30000" dirty="0" smtClean="0">
                <a:solidFill>
                  <a:schemeClr val="tx1"/>
                </a:solidFill>
                <a:latin typeface="Book Antiqua" pitchFamily="18" charset="0"/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This area is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approximately the size of Bellport 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Bay and 8</a:t>
            </a:r>
            <a:r>
              <a:rPr lang="en-US" sz="2000" b="1" dirty="0" smtClean="0">
                <a:solidFill>
                  <a:schemeClr val="tx1"/>
                </a:solidFill>
                <a:latin typeface="Book Antiqua" pitchFamily="18" charset="0"/>
              </a:rPr>
              <a:t>% of the larger Great South Bay.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1912" y="1667612"/>
            <a:ext cx="3119572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GSB Area = 216 km</a:t>
            </a:r>
            <a:r>
              <a:rPr lang="en-US" sz="2400" b="1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baseline="30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6189" y="3447945"/>
            <a:ext cx="4094198" cy="4358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Bellport Bay Area = 18 km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baseline="30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680" t="12245" b="17344"/>
          <a:stretch/>
        </p:blipFill>
        <p:spPr>
          <a:xfrm>
            <a:off x="92074" y="1387474"/>
            <a:ext cx="9896475" cy="525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1916112" y="3322637"/>
            <a:ext cx="6248400" cy="144780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>
            <a:off x="1839912" y="4541837"/>
            <a:ext cx="152400" cy="45720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8082007" y="3094037"/>
            <a:ext cx="152400" cy="45720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832238">
            <a:off x="4306892" y="3841390"/>
            <a:ext cx="819455" cy="3499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76 km</a:t>
            </a:r>
          </a:p>
        </p:txBody>
      </p:sp>
      <p:sp>
        <p:nvSpPr>
          <p:cNvPr id="9" name="TextBox 8"/>
          <p:cNvSpPr txBox="1"/>
          <p:nvPr/>
        </p:nvSpPr>
        <p:spPr>
          <a:xfrm rot="17538066">
            <a:off x="1074317" y="6284584"/>
            <a:ext cx="153118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E. Rockaway</a:t>
            </a:r>
          </a:p>
        </p:txBody>
      </p:sp>
      <p:sp>
        <p:nvSpPr>
          <p:cNvPr id="10" name="TextBox 9"/>
          <p:cNvSpPr txBox="1"/>
          <p:nvPr/>
        </p:nvSpPr>
        <p:spPr>
          <a:xfrm rot="17186382">
            <a:off x="2801459" y="6138197"/>
            <a:ext cx="76174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Jones</a:t>
            </a:r>
          </a:p>
        </p:txBody>
      </p:sp>
      <p:sp>
        <p:nvSpPr>
          <p:cNvPr id="11" name="TextBox 10"/>
          <p:cNvSpPr txBox="1"/>
          <p:nvPr/>
        </p:nvSpPr>
        <p:spPr>
          <a:xfrm rot="17126338">
            <a:off x="4209200" y="6016319"/>
            <a:ext cx="131959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Fire Island</a:t>
            </a:r>
          </a:p>
        </p:txBody>
      </p:sp>
      <p:sp>
        <p:nvSpPr>
          <p:cNvPr id="12" name="TextBox 11"/>
          <p:cNvSpPr txBox="1"/>
          <p:nvPr/>
        </p:nvSpPr>
        <p:spPr>
          <a:xfrm rot="17050160">
            <a:off x="8457007" y="4709902"/>
            <a:ext cx="117211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Moriches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63912" y="884237"/>
            <a:ext cx="311655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The Great South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49464" y="5311416"/>
            <a:ext cx="119776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Inlet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848346" y="4541837"/>
            <a:ext cx="309861" cy="769579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7073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Flagg\Great South Bay Project\GSB_Obs.png"/>
          <p:cNvPicPr>
            <a:picLocks noChangeAspect="1" noChangeArrowheads="1"/>
          </p:cNvPicPr>
          <p:nvPr/>
        </p:nvPicPr>
        <p:blipFill>
          <a:blip r:embed="rId3" cstate="print"/>
          <a:srcRect l="6464" t="21463" r="7042" b="25412"/>
          <a:stretch>
            <a:fillRect/>
          </a:stretch>
        </p:blipFill>
        <p:spPr bwMode="auto">
          <a:xfrm>
            <a:off x="-16622" y="1036637"/>
            <a:ext cx="10097247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3" y="1470973"/>
            <a:ext cx="9235458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0836" r="6353" b="21877"/>
          <a:stretch/>
        </p:blipFill>
        <p:spPr>
          <a:xfrm>
            <a:off x="1458912" y="133291"/>
            <a:ext cx="7429500" cy="3714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2" y="3922782"/>
            <a:ext cx="8382000" cy="3348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3912" y="3773302"/>
            <a:ext cx="4390946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Salinities in Great South Bay by Station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3512" y="5630001"/>
            <a:ext cx="85151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Ocean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 bwMode="auto">
          <a:xfrm flipV="1">
            <a:off x="4399270" y="4770438"/>
            <a:ext cx="260042" cy="8595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ight Brace 10"/>
          <p:cNvSpPr/>
          <p:nvPr/>
        </p:nvSpPr>
        <p:spPr bwMode="auto">
          <a:xfrm>
            <a:off x="7754858" y="4180154"/>
            <a:ext cx="209550" cy="533399"/>
          </a:xfrm>
          <a:prstGeom prst="rightBrac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98605" y="3747798"/>
            <a:ext cx="149912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Bellport Bay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7884879" y="4017073"/>
            <a:ext cx="313726" cy="25045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Oval 1"/>
          <p:cNvSpPr/>
          <p:nvPr/>
        </p:nvSpPr>
        <p:spPr bwMode="auto">
          <a:xfrm>
            <a:off x="7884879" y="5371669"/>
            <a:ext cx="171450" cy="1714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53577" y="4458781"/>
            <a:ext cx="171450" cy="1714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583408" y="5200219"/>
            <a:ext cx="171450" cy="1714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 cstate="print"/>
          <a:srcRect l="6349" t="23546" r="7143" b="22504"/>
          <a:stretch>
            <a:fillRect/>
          </a:stretch>
        </p:blipFill>
        <p:spPr bwMode="auto">
          <a:xfrm>
            <a:off x="849312" y="1966912"/>
            <a:ext cx="8305800" cy="3946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5421312" y="3703637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326312" y="2713037"/>
            <a:ext cx="3810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2790" y="986248"/>
            <a:ext cx="78486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Records from </a:t>
            </a:r>
            <a:r>
              <a:rPr lang="en-US" b="1" u="sng" dirty="0" smtClean="0">
                <a:solidFill>
                  <a:schemeClr val="tx1"/>
                </a:solidFill>
                <a:latin typeface="Book Antiqua" pitchFamily="18" charset="0"/>
              </a:rPr>
              <a:t>Bellport 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and the </a:t>
            </a:r>
            <a:r>
              <a:rPr lang="en-US" b="1" u="sng" dirty="0" smtClean="0">
                <a:solidFill>
                  <a:schemeClr val="tx1"/>
                </a:solidFill>
                <a:latin typeface="Book Antiqua" pitchFamily="18" charset="0"/>
              </a:rPr>
              <a:t>GSB1 Buoy </a:t>
            </a:r>
            <a:r>
              <a:rPr lang="en-US" b="1" dirty="0" smtClean="0">
                <a:solidFill>
                  <a:schemeClr val="tx1"/>
                </a:solidFill>
                <a:latin typeface="Book Antiqua" pitchFamily="18" charset="0"/>
              </a:rPr>
              <a:t>show the effects of the increased ocean-bay exchange in Bellport Bay.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46642"/>
            <a:ext cx="9600406" cy="7314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112" y="1112837"/>
            <a:ext cx="104227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Bellpor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9688" y="1467871"/>
            <a:ext cx="128112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GSB Buoy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046339" y="3649610"/>
            <a:ext cx="85151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Sandy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772239" y="3459879"/>
            <a:ext cx="119776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FI Inlet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Dredging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369256" y="3588696"/>
            <a:ext cx="97334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9” Rain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462779" y="3761235"/>
            <a:ext cx="143500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Brown Tide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876879" y="3572089"/>
            <a:ext cx="135806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More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Dredging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0418" y="4101763"/>
            <a:ext cx="1281120" cy="34996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 ~31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741538" y="4250352"/>
            <a:ext cx="507714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19247" y="5578341"/>
            <a:ext cx="104227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Bellpor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Book Antiqua" pitchFamily="18" charset="0"/>
              </a:rPr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9823" y="5933375"/>
            <a:ext cx="128112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GSB Buoy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22283" r="6913" b="20898"/>
          <a:stretch/>
        </p:blipFill>
        <p:spPr>
          <a:xfrm>
            <a:off x="812323" y="4160837"/>
            <a:ext cx="84582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2283" r="6913" b="20898"/>
          <a:stretch/>
        </p:blipFill>
        <p:spPr>
          <a:xfrm>
            <a:off x="774223" y="960437"/>
            <a:ext cx="8534400" cy="312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312" y="247146"/>
            <a:ext cx="783836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 within Great South Bay, Tides and Wind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4017841" y="4770437"/>
            <a:ext cx="1023582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H="1">
            <a:off x="4082694" y="1493837"/>
            <a:ext cx="10668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5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Flagg\Great South Bay Project\Old_Inlet_Breach\Coastal_setup_3.png"/>
          <p:cNvPicPr>
            <a:picLocks noChangeAspect="1" noChangeArrowheads="1"/>
          </p:cNvPicPr>
          <p:nvPr/>
        </p:nvPicPr>
        <p:blipFill rotWithShape="1">
          <a:blip r:embed="rId3" cstate="print"/>
          <a:srcRect t="6828" b="15700"/>
          <a:stretch/>
        </p:blipFill>
        <p:spPr bwMode="auto">
          <a:xfrm>
            <a:off x="2998779" y="996321"/>
            <a:ext cx="6424557" cy="64411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19595" y="296443"/>
            <a:ext cx="6684843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Wind Direction </a:t>
            </a:r>
            <a:r>
              <a:rPr lang="en-US" sz="2800" b="1" dirty="0" err="1" smtClean="0">
                <a:solidFill>
                  <a:schemeClr val="tx1"/>
                </a:solidFill>
                <a:latin typeface="Book Antiqua" pitchFamily="18" charset="0"/>
              </a:rPr>
              <a:t>vs</a:t>
            </a:r>
            <a:r>
              <a:rPr lang="en-US" sz="2800" b="1" dirty="0" smtClean="0">
                <a:solidFill>
                  <a:schemeClr val="tx1"/>
                </a:solidFill>
                <a:latin typeface="Book Antiqua" pitchFamily="18" charset="0"/>
              </a:rPr>
              <a:t> Bellport Water Level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5164787" y="2259412"/>
            <a:ext cx="762000" cy="76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 flipV="1">
            <a:off x="4850061" y="5931313"/>
            <a:ext cx="754360" cy="762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94772" y="1722437"/>
            <a:ext cx="2691763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Typical Nor’easter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or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Approaching Hurricane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772" y="4922837"/>
            <a:ext cx="1992853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Cold Outbreak</a:t>
            </a:r>
          </a:p>
          <a:p>
            <a:r>
              <a:rPr lang="en-US" b="1" dirty="0">
                <a:solidFill>
                  <a:srgbClr val="FF0000"/>
                </a:solidFill>
                <a:latin typeface="Book Antiqua" pitchFamily="18" charset="0"/>
              </a:rPr>
              <a:t>w</a:t>
            </a:r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ith Winds from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the northwest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Flagg\FVCOM\Charts\Chart_12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1341438"/>
            <a:ext cx="9383712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Oval 2"/>
          <p:cNvSpPr>
            <a:spLocks noChangeArrowheads="1"/>
          </p:cNvSpPr>
          <p:nvPr/>
        </p:nvSpPr>
        <p:spPr bwMode="auto">
          <a:xfrm>
            <a:off x="849313" y="530383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2" name="Oval 3"/>
          <p:cNvSpPr>
            <a:spLocks noChangeArrowheads="1"/>
          </p:cNvSpPr>
          <p:nvPr/>
        </p:nvSpPr>
        <p:spPr bwMode="auto">
          <a:xfrm>
            <a:off x="7250113" y="149383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Oval 4"/>
          <p:cNvSpPr>
            <a:spLocks noChangeArrowheads="1"/>
          </p:cNvSpPr>
          <p:nvPr/>
        </p:nvSpPr>
        <p:spPr bwMode="auto">
          <a:xfrm>
            <a:off x="3440113" y="286543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Oval 5"/>
          <p:cNvSpPr>
            <a:spLocks noChangeArrowheads="1"/>
          </p:cNvSpPr>
          <p:nvPr/>
        </p:nvSpPr>
        <p:spPr bwMode="auto">
          <a:xfrm>
            <a:off x="2830513" y="3017838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7554913" y="1570038"/>
            <a:ext cx="13414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Book Antiqua" pitchFamily="18" charset="0"/>
              </a:rPr>
              <a:t>Woods Hole</a:t>
            </a:r>
          </a:p>
        </p:txBody>
      </p:sp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3744913" y="2865438"/>
            <a:ext cx="9493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Book Antiqua" pitchFamily="18" charset="0"/>
              </a:rPr>
              <a:t>Bellport</a:t>
            </a:r>
          </a:p>
        </p:txBody>
      </p:sp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2903538" y="3154363"/>
            <a:ext cx="12223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Book Antiqua" pitchFamily="18" charset="0"/>
              </a:rPr>
              <a:t>Lindehurst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1154113" y="5303838"/>
            <a:ext cx="13906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Book Antiqua" pitchFamily="18" charset="0"/>
              </a:rPr>
              <a:t>Atlantic City</a:t>
            </a: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468313" y="6675438"/>
            <a:ext cx="17160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tx1"/>
                </a:solidFill>
                <a:latin typeface="Book Antiqua" pitchFamily="18" charset="0"/>
              </a:rPr>
              <a:t>Chesapeake Bay</a:t>
            </a:r>
          </a:p>
        </p:txBody>
      </p:sp>
      <p:cxnSp>
        <p:nvCxnSpPr>
          <p:cNvPr id="32780" name="Straight Arrow Connector 12"/>
          <p:cNvCxnSpPr>
            <a:cxnSpLocks noChangeShapeType="1"/>
          </p:cNvCxnSpPr>
          <p:nvPr/>
        </p:nvCxnSpPr>
        <p:spPr bwMode="auto">
          <a:xfrm flipH="1">
            <a:off x="239713" y="6065838"/>
            <a:ext cx="304800" cy="914400"/>
          </a:xfrm>
          <a:prstGeom prst="straightConnector1">
            <a:avLst/>
          </a:prstGeom>
          <a:noFill/>
          <a:ln w="412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2781" name="TextBox 13"/>
          <p:cNvSpPr txBox="1">
            <a:spLocks noChangeArrowheads="1"/>
          </p:cNvSpPr>
          <p:nvPr/>
        </p:nvSpPr>
        <p:spPr bwMode="auto">
          <a:xfrm>
            <a:off x="1458913" y="731838"/>
            <a:ext cx="72326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Book Antiqua" pitchFamily="18" charset="0"/>
              </a:rPr>
              <a:t>We have seen Wide Spread Sea Level Fluctuations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Flagg\Great South Bay Project\Old_Inlet_Breach\plt_bp_wh_lh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198438"/>
            <a:ext cx="9602787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172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t="6847" r="1622" b="3208"/>
          <a:stretch/>
        </p:blipFill>
        <p:spPr>
          <a:xfrm>
            <a:off x="773112" y="1036637"/>
            <a:ext cx="8164513" cy="6005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712" y="600812"/>
            <a:ext cx="294664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Aerial Photography</a:t>
            </a:r>
          </a:p>
        </p:txBody>
      </p:sp>
    </p:spTree>
    <p:extLst>
      <p:ext uri="{BB962C8B-B14F-4D97-AF65-F5344CB8AC3E}">
        <p14:creationId xmlns:p14="http://schemas.microsoft.com/office/powerpoint/2010/main" val="2326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2754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extended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along the western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inlet is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its rotation 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longer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happens with natural inlets.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06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378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extended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along the western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inlet is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its rotation 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longer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happens with natural inlets.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is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small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the other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cross-sectional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&lt; 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tidal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exchange. 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87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507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extended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along the western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inlet is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its rotation 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longer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happens with natural inlets.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is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small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the other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cross-sectional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&lt; 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tidal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exchange. 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exchange of waters with the ocean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eastern Great South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clearly improved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quality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reduced the impact of Brown Tides.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21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6103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extended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along the western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inlet is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its rotation 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longer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happens with natural inlets.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is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small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the other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cross-sectional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&lt; 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tidal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exchange. 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exchange of waters with the ocean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eastern Great South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clearly improved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quality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reduced the impact of Brown Tides.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experienced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unusually frequent storms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last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caused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flooding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these are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historically exceptional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8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392112" y="427037"/>
            <a:ext cx="9124950" cy="6361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Summary</a:t>
            </a:r>
          </a:p>
          <a:p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increased in size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cross-sectional area has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remained relatively stable for ~9 months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extended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spit along the western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inlet is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continuing its rotation and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longer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happens with natural inlets.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 is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small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the other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cross-sectional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with &lt; 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the tidal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exchange. 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exchange of waters with the ocean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eastern Great South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Bay,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clearly improved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quality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reduced the impact of Brown Tides.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experienced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unusually frequent storms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last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caused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</a:t>
            </a:r>
            <a:r>
              <a:rPr 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flooding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these are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historically exceptional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waters will respond to storm-forced ocean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surges, 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or without the inlet</a:t>
            </a: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3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7388"/>
            <a:ext cx="9164638" cy="6170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797300" y="339725"/>
            <a:ext cx="14605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April 9, 2005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8558213" y="7086600"/>
            <a:ext cx="1042987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C. Flagg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1143000"/>
            <a:ext cx="10033000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062288" y="568325"/>
            <a:ext cx="4710112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November 3, 2012 ~0900 EDT (~1300 GMT)</a:t>
            </a: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7073900" y="6629400"/>
            <a:ext cx="27559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C. Flagg and R. Giannotti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8"/>
          <p:cNvSpPr txBox="1">
            <a:spLocks noChangeArrowheads="1"/>
          </p:cNvSpPr>
          <p:nvPr/>
        </p:nvSpPr>
        <p:spPr bwMode="auto">
          <a:xfrm>
            <a:off x="8316913" y="198438"/>
            <a:ext cx="8985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Nov 11</a:t>
            </a:r>
          </a:p>
        </p:txBody>
      </p:sp>
      <p:sp>
        <p:nvSpPr>
          <p:cNvPr id="1028" name="TextBox 10"/>
          <p:cNvSpPr txBox="1">
            <a:spLocks noChangeArrowheads="1"/>
          </p:cNvSpPr>
          <p:nvPr/>
        </p:nvSpPr>
        <p:spPr bwMode="auto">
          <a:xfrm>
            <a:off x="5268913" y="2789238"/>
            <a:ext cx="9159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Nov 29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8545513" y="6980238"/>
            <a:ext cx="7493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Jan 6</a:t>
            </a:r>
          </a:p>
        </p:txBody>
      </p:sp>
      <p:pic>
        <p:nvPicPr>
          <p:cNvPr id="10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2" y="0"/>
            <a:ext cx="4329113" cy="2268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2" name="TextBox 7"/>
          <p:cNvSpPr txBox="1">
            <a:spLocks noChangeArrowheads="1"/>
          </p:cNvSpPr>
          <p:nvPr/>
        </p:nvSpPr>
        <p:spPr bwMode="auto">
          <a:xfrm>
            <a:off x="2819400" y="0"/>
            <a:ext cx="7874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Nov 3</a:t>
            </a:r>
          </a:p>
        </p:txBody>
      </p:sp>
      <p:pic>
        <p:nvPicPr>
          <p:cNvPr id="1033" name="Picture 1"/>
          <p:cNvPicPr>
            <a:picLocks noChangeAspect="1" noChangeArrowheads="1"/>
          </p:cNvPicPr>
          <p:nvPr/>
        </p:nvPicPr>
        <p:blipFill>
          <a:blip r:embed="rId3" cstate="print"/>
          <a:srcRect t="15523"/>
          <a:stretch>
            <a:fillRect/>
          </a:stretch>
        </p:blipFill>
        <p:spPr bwMode="auto">
          <a:xfrm>
            <a:off x="87312" y="1646238"/>
            <a:ext cx="4332288" cy="2738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4" name="TextBox 9"/>
          <p:cNvSpPr txBox="1">
            <a:spLocks noChangeArrowheads="1"/>
          </p:cNvSpPr>
          <p:nvPr/>
        </p:nvSpPr>
        <p:spPr bwMode="auto">
          <a:xfrm>
            <a:off x="2743200" y="1646238"/>
            <a:ext cx="8985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Nov 11</a:t>
            </a:r>
          </a:p>
        </p:txBody>
      </p:sp>
      <p:pic>
        <p:nvPicPr>
          <p:cNvPr id="103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2" y="4359275"/>
            <a:ext cx="4267200" cy="320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6" name="TextBox 9"/>
          <p:cNvSpPr txBox="1">
            <a:spLocks noChangeArrowheads="1"/>
          </p:cNvSpPr>
          <p:nvPr/>
        </p:nvSpPr>
        <p:spPr bwMode="auto">
          <a:xfrm>
            <a:off x="3059113" y="4313238"/>
            <a:ext cx="9159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Nov 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68" y="235485"/>
            <a:ext cx="5023643" cy="3595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68" y="3432980"/>
            <a:ext cx="5022076" cy="3757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5047" y="283272"/>
            <a:ext cx="92845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Dec 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0690" y="3607964"/>
            <a:ext cx="90281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Feb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" y="122540"/>
            <a:ext cx="9600406" cy="731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1912" y="198437"/>
            <a:ext cx="4581126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15, 2013 Flight Track</a:t>
            </a:r>
          </a:p>
        </p:txBody>
      </p:sp>
    </p:spTree>
    <p:extLst>
      <p:ext uri="{BB962C8B-B14F-4D97-AF65-F5344CB8AC3E}">
        <p14:creationId xmlns:p14="http://schemas.microsoft.com/office/powerpoint/2010/main" val="233983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3112" y="2484437"/>
            <a:ext cx="8541121" cy="1809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Google Earth 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KML 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file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r>
              <a:rPr lang="en-US" sz="2400" b="1" dirty="0" smtClean="0">
                <a:solidFill>
                  <a:srgbClr val="FF0000"/>
                </a:solidFill>
                <a:hlinkClick r:id="rId2"/>
              </a:rPr>
              <a:t>http://wx.somassbu.org/products/kml/OldInletBreach.kml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 showing a series of aerial photo mosaics 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of the New </a:t>
            </a:r>
            <a:r>
              <a:rPr lang="en-US" sz="2400" b="1" dirty="0">
                <a:solidFill>
                  <a:schemeClr val="tx1"/>
                </a:solidFill>
                <a:latin typeface="Book Antiqua" pitchFamily="18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Book Antiqua" pitchFamily="18" charset="0"/>
              </a:rPr>
              <a:t>nlet</a:t>
            </a:r>
            <a:endParaRPr lang="en-US" sz="2400" b="1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1"/>
            </a:solidFill>
            <a:latin typeface="Book Antiqua" pitchFamily="18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10775</TotalTime>
  <Words>1063</Words>
  <Application>Microsoft Office PowerPoint</Application>
  <PresentationFormat>Custom</PresentationFormat>
  <Paragraphs>200</Paragraphs>
  <Slides>44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 Unicode MS</vt:lpstr>
      <vt:lpstr>Arial</vt:lpstr>
      <vt:lpstr>Book Antiqua</vt:lpstr>
      <vt:lpstr>Lucida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Charles  Flagg</dc:creator>
  <cp:lastModifiedBy>Charles N. Flagg</cp:lastModifiedBy>
  <cp:revision>262</cp:revision>
  <cp:lastPrinted>1601-01-01T00:00:00Z</cp:lastPrinted>
  <dcterms:created xsi:type="dcterms:W3CDTF">2012-11-28T22:27:12Z</dcterms:created>
  <dcterms:modified xsi:type="dcterms:W3CDTF">2013-12-21T12:08:57Z</dcterms:modified>
</cp:coreProperties>
</file>